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311" r:id="rId4"/>
    <p:sldId id="268" r:id="rId5"/>
    <p:sldId id="304" r:id="rId6"/>
    <p:sldId id="307" r:id="rId7"/>
    <p:sldId id="310" r:id="rId8"/>
    <p:sldId id="312" r:id="rId9"/>
    <p:sldId id="314" r:id="rId10"/>
    <p:sldId id="303" r:id="rId11"/>
    <p:sldId id="315" r:id="rId12"/>
    <p:sldId id="305" r:id="rId13"/>
    <p:sldId id="308" r:id="rId14"/>
  </p:sldIdLst>
  <p:sldSz cx="9144000" cy="5143500" type="screen16x9"/>
  <p:notesSz cx="6858000" cy="9144000"/>
  <p:embeddedFontLst>
    <p:embeddedFont>
      <p:font typeface="Palanquin Dark" panose="020B0604020202020204" charset="0"/>
      <p:regular r:id="rId17"/>
      <p:bold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lack" panose="00000A00000000000000" pitchFamily="2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8D6E39-E834-41F5-B2F5-D7A28A2E8DE5}">
  <a:tblStyle styleId="{3F8D6E39-E834-41F5-B2F5-D7A28A2E8D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5E4FA2B-9BBF-4A79-80A8-193205EB0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6517FA-D776-735D-4157-6CFDA65603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513C6-1FB5-4260-98B2-0C8EBDADB86F}" type="datetimeFigureOut">
              <a:rPr lang="pt-BR" smtClean="0"/>
              <a:t>04/08/2022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E0D9B5-E8DA-1328-56A8-D27B1DA154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/>
              <a:t>Teste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C84F8E-580B-7045-33C5-7CA69BF578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AD298-70E5-4A29-B352-81E21A0DD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72791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59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768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51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Trocar o drone dessa imagem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334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66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a4b3b7ab8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a4b3b7ab8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463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pt-BR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paletização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é um processo logístico que consiste em agrupar a mercadoria em cima de um palete com a finalidade de unificar uma carga para ser mais fácil transportá-la através de diferentes equipamentos de movimentação.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84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532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79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84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102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8" r:id="rId5"/>
    <p:sldLayoutId id="2147483663" r:id="rId6"/>
    <p:sldLayoutId id="2147483666" r:id="rId7"/>
    <p:sldLayoutId id="2147483668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c/CassioliGroup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145870" y="1022895"/>
            <a:ext cx="4711964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dirty="0">
                <a:latin typeface="Poppins Black"/>
                <a:ea typeface="Poppins Black"/>
                <a:cs typeface="Poppins Black"/>
                <a:sym typeface="Poppins Black"/>
              </a:rPr>
              <a:t>Manipulador Cartesiano</a:t>
            </a:r>
            <a:endParaRPr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197626" y="3062878"/>
            <a:ext cx="3595255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Poppins"/>
                <a:ea typeface="Poppins"/>
                <a:cs typeface="Poppins"/>
                <a:sym typeface="Poppins"/>
              </a:rPr>
              <a:t>Celso, </a:t>
            </a:r>
            <a:r>
              <a:rPr lang="pt-BR" sz="1600" dirty="0" err="1">
                <a:latin typeface="Poppins"/>
                <a:ea typeface="Poppins"/>
                <a:cs typeface="Poppins"/>
                <a:sym typeface="Poppins"/>
              </a:rPr>
              <a:t>Hiago</a:t>
            </a:r>
            <a:r>
              <a:rPr lang="pt-BR" sz="1600" dirty="0">
                <a:latin typeface="Poppins"/>
                <a:ea typeface="Poppins"/>
                <a:cs typeface="Poppins"/>
                <a:sym typeface="Poppins"/>
              </a:rPr>
              <a:t>, Thiago e </a:t>
            </a:r>
            <a:r>
              <a:rPr lang="pt-BR" sz="1600" dirty="0" err="1">
                <a:latin typeface="Poppins"/>
                <a:ea typeface="Poppins"/>
                <a:cs typeface="Poppins"/>
                <a:sym typeface="Poppins"/>
              </a:rPr>
              <a:t>Werikson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19999" y="390929"/>
            <a:ext cx="7901399" cy="1123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Análise de Desempenho do Manipulador Cartesiano </a:t>
            </a:r>
            <a:endParaRPr lang="pt-BR" b="1" dirty="0"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719999" y="1435452"/>
            <a:ext cx="7901400" cy="3629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Norma ISO 9283</a:t>
            </a:r>
          </a:p>
          <a:p>
            <a:pPr marL="628650" lvl="1" indent="-28575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Estabelece quais são os teste que devem ser realizado no manipulador de acordo com a tarefa a ser executada</a:t>
            </a:r>
          </a:p>
          <a:p>
            <a:pPr marL="1714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Teste que deve ser realizado de acordo com ISO 9283</a:t>
            </a:r>
          </a:p>
          <a:p>
            <a:pPr marL="628650" lvl="1" indent="-28575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Tendência/Repetibilidade de postura</a:t>
            </a:r>
          </a:p>
          <a:p>
            <a:pPr marL="628650" lvl="1" indent="-28575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Variação multidirecional na tendência de postura</a:t>
            </a:r>
          </a:p>
          <a:p>
            <a:pPr marL="628650" lvl="1" indent="-28575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Deslocamento na tendência/repetibilidade de postura</a:t>
            </a:r>
          </a:p>
          <a:p>
            <a:pPr marL="628650" lvl="1" indent="-28575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Tempo de estabilização</a:t>
            </a:r>
          </a:p>
          <a:p>
            <a:pPr marL="628650" lvl="1" indent="-28575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Sobrepasso</a:t>
            </a:r>
          </a:p>
          <a:p>
            <a:pPr marL="628650" lvl="1" indent="-28575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Tempo mínimo de posicionamento</a:t>
            </a:r>
          </a:p>
          <a:p>
            <a:pPr marL="628650" lvl="1" indent="-28575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Flexibilidade estática</a:t>
            </a:r>
          </a:p>
          <a:p>
            <a:pPr marL="0" indent="0" algn="ctr">
              <a:buClr>
                <a:schemeClr val="accent2">
                  <a:lumMod val="75000"/>
                </a:schemeClr>
              </a:buClr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4251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19999" y="390929"/>
            <a:ext cx="7901399" cy="1123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Referências</a:t>
            </a:r>
            <a:endParaRPr lang="pt-BR" b="1" dirty="0"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223289" y="1147886"/>
            <a:ext cx="7901400" cy="3629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28575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MELLO, Marconi Silva Vaz de. Análise de desempenho e melhorias em robô manipulador. 2016. </a:t>
            </a:r>
            <a:r>
              <a:rPr lang="pt-BR" sz="1600" dirty="0" err="1"/>
              <a:t>xv</a:t>
            </a:r>
            <a:r>
              <a:rPr lang="pt-BR" sz="1600" dirty="0"/>
              <a:t>, 101 f., il. Monografia (Bacharelado em Engenharia Mecatrônica)—Universidade de Brasília, Brasília, 2016.</a:t>
            </a:r>
          </a:p>
          <a:p>
            <a:pPr marL="628650" lvl="1" indent="-28575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/>
              <a:t>ISO 9283. Manipulating industrial robots–performance criteria and related test methods. International Organization of Standards, p. 7.2, 1998.</a:t>
            </a:r>
            <a:endParaRPr lang="pt-BR" sz="1600" dirty="0"/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452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1"/>
          <p:cNvSpPr/>
          <p:nvPr/>
        </p:nvSpPr>
        <p:spPr>
          <a:xfrm>
            <a:off x="4254325" y="2246000"/>
            <a:ext cx="35409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1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Dúvidas?</a:t>
            </a:r>
            <a:endParaRPr sz="5000" dirty="0"/>
          </a:p>
        </p:txBody>
      </p:sp>
      <p:grpSp>
        <p:nvGrpSpPr>
          <p:cNvPr id="823" name="Google Shape;823;p41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824" name="Google Shape;824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331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1508700" y="2097632"/>
            <a:ext cx="33207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1508700" y="1668335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Obrigado!</a:t>
            </a:r>
            <a:endParaRPr sz="4000" dirty="0"/>
          </a:p>
        </p:txBody>
      </p:sp>
      <p:grpSp>
        <p:nvGrpSpPr>
          <p:cNvPr id="259" name="Google Shape;259;p29"/>
          <p:cNvGrpSpPr/>
          <p:nvPr/>
        </p:nvGrpSpPr>
        <p:grpSpPr>
          <a:xfrm>
            <a:off x="5374800" y="319588"/>
            <a:ext cx="3204999" cy="3143100"/>
            <a:chOff x="5500926" y="433888"/>
            <a:chExt cx="3204999" cy="3143100"/>
          </a:xfrm>
        </p:grpSpPr>
        <p:sp>
          <p:nvSpPr>
            <p:cNvPr id="260" name="Google Shape;260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266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Sumário</a:t>
            </a:r>
            <a:endParaRPr dirty="0"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600" dirty="0"/>
              <a:t>Introdução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600" dirty="0"/>
              <a:t>Viabilidade econômica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600" dirty="0"/>
              <a:t>Análise dos manipuladores em algumas aplicações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600" dirty="0"/>
              <a:t>Ilustração de aplicações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600" dirty="0"/>
              <a:t>Análise de desempenho de manipuladores robóticos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None/>
            </a:pPr>
            <a:endParaRPr lang="pt-BR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9"/>
          <p:cNvSpPr/>
          <p:nvPr/>
        </p:nvSpPr>
        <p:spPr>
          <a:xfrm>
            <a:off x="720000" y="116035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9"/>
          <p:cNvSpPr txBox="1">
            <a:spLocks noGrp="1"/>
          </p:cNvSpPr>
          <p:nvPr>
            <p:ph type="subTitle" idx="1"/>
          </p:nvPr>
        </p:nvSpPr>
        <p:spPr>
          <a:xfrm>
            <a:off x="572670" y="1560750"/>
            <a:ext cx="4183480" cy="1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3 Juntas Prismáticas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Representação matemática simples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Montagem, transferências de carga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Tarefa de movimentação de materiais</a:t>
            </a:r>
            <a:endParaRPr dirty="0"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720000" y="711075"/>
            <a:ext cx="3516720" cy="849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AB64C23F-0498-DCF7-EBD0-B1D203C46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0" t="1986" r="7232" b="3148"/>
          <a:stretch/>
        </p:blipFill>
        <p:spPr>
          <a:xfrm>
            <a:off x="5348192" y="1099708"/>
            <a:ext cx="3075808" cy="24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1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Histórico da Aplicação </a:t>
            </a:r>
            <a:endParaRPr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60645D3-A01E-29E3-0192-7A509E64C739}"/>
              </a:ext>
            </a:extLst>
          </p:cNvPr>
          <p:cNvSpPr txBox="1"/>
          <p:nvPr/>
        </p:nvSpPr>
        <p:spPr>
          <a:xfrm>
            <a:off x="603250" y="1079500"/>
            <a:ext cx="76263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Tarefas de seleção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Carregamento e descarregamento 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Manuseio de Materiais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Montagem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Manipulação de materiais nucleares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Aplicações adesivas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Impressoras 3D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Máquinas CNC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Paletização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720000" y="1199199"/>
            <a:ext cx="5680800" cy="347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Desvantagens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/>
              <a:t>Grande área de instalação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/>
              <a:t>Montagem complexa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Vantagens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/>
              <a:t>Alta precisão de posição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/>
              <a:t>Operação Simples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/>
              <a:t>Programação fácil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/>
              <a:t>Capacidade de trabalho com cargas pesadas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/>
              <a:t>Custo baixo</a:t>
            </a: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Viabilidade Econômica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705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30AF9-04F9-D163-C265-1815365F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Manipuladores em Algumas Aplicações</a:t>
            </a:r>
            <a:br>
              <a:rPr lang="pt-BR" dirty="0"/>
            </a:br>
            <a:endParaRPr lang="pt-BR" dirty="0"/>
          </a:p>
        </p:txBody>
      </p:sp>
      <p:sp>
        <p:nvSpPr>
          <p:cNvPr id="15" name="Google Shape;409;p31">
            <a:extLst>
              <a:ext uri="{FF2B5EF4-FFF2-40B4-BE49-F238E27FC236}">
                <a16:creationId xmlns:a16="http://schemas.microsoft.com/office/drawing/2014/main" id="{F025CE78-D44F-2806-D5A0-6CEE54E6E24F}"/>
              </a:ext>
            </a:extLst>
          </p:cNvPr>
          <p:cNvSpPr txBox="1">
            <a:spLocks/>
          </p:cNvSpPr>
          <p:nvPr/>
        </p:nvSpPr>
        <p:spPr>
          <a:xfrm>
            <a:off x="720000" y="1535749"/>
            <a:ext cx="6817450" cy="347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latin typeface="Poppins"/>
                <a:ea typeface="Poppins"/>
                <a:cs typeface="Poppins"/>
                <a:sym typeface="Poppins"/>
              </a:rPr>
              <a:t>Paletização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>
                <a:latin typeface="Poppins"/>
                <a:ea typeface="Poppins"/>
                <a:cs typeface="Poppins"/>
                <a:sym typeface="Poppins"/>
              </a:rPr>
              <a:t>Cargas grandes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>
                <a:latin typeface="Poppins"/>
                <a:ea typeface="Poppins"/>
                <a:cs typeface="Poppins"/>
                <a:sym typeface="Poppins"/>
              </a:rPr>
              <a:t>Boa precisão de posição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latin typeface="Poppins"/>
                <a:ea typeface="Poppins"/>
                <a:cs typeface="Poppins"/>
                <a:sym typeface="Poppins"/>
              </a:rPr>
              <a:t>Sistema de Montagem e Sistema de aplicação de adesivo 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>
                <a:latin typeface="Poppins"/>
                <a:ea typeface="Poppins"/>
                <a:cs typeface="Poppins"/>
                <a:sym typeface="Poppins"/>
              </a:rPr>
              <a:t>Boa precisão de posição</a:t>
            </a: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>
                <a:latin typeface="Poppins"/>
                <a:ea typeface="Poppins"/>
                <a:cs typeface="Poppins"/>
                <a:sym typeface="Poppins"/>
              </a:rPr>
              <a:t>Rapidez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endParaRPr lang="pt-BR"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1" indent="0">
              <a:buClr>
                <a:schemeClr val="accent2">
                  <a:lumMod val="75000"/>
                </a:schemeClr>
              </a:buClr>
              <a:buSzPts val="1100"/>
            </a:pPr>
            <a:endParaRPr lang="pt-BR" sz="1200" dirty="0">
              <a:latin typeface="Poppins"/>
              <a:ea typeface="Poppins"/>
              <a:cs typeface="Poppins"/>
              <a:sym typeface="Poppins"/>
            </a:endParaRPr>
          </a:p>
          <a:p>
            <a:pPr marL="742950" lvl="1" indent="-285750">
              <a:buClr>
                <a:schemeClr val="accent2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endParaRPr lang="pt-BR" sz="12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4838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9"/>
          <p:cNvSpPr/>
          <p:nvPr/>
        </p:nvSpPr>
        <p:spPr>
          <a:xfrm>
            <a:off x="662850" y="110066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9"/>
          <p:cNvSpPr txBox="1">
            <a:spLocks noGrp="1"/>
          </p:cNvSpPr>
          <p:nvPr>
            <p:ph type="subTitle" idx="1"/>
          </p:nvPr>
        </p:nvSpPr>
        <p:spPr>
          <a:xfrm>
            <a:off x="573950" y="1916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Sistema de Paletização</a:t>
            </a:r>
            <a:endParaRPr dirty="0"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662850" y="76045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Ilustração de Aplicação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CA3224F-72F9-48CE-8D55-A94623E8E372}"/>
              </a:ext>
            </a:extLst>
          </p:cNvPr>
          <p:cNvSpPr txBox="1"/>
          <p:nvPr/>
        </p:nvSpPr>
        <p:spPr>
          <a:xfrm>
            <a:off x="3924150" y="3867150"/>
            <a:ext cx="2971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Fonte: Canal do YouTube </a:t>
            </a:r>
            <a:r>
              <a:rPr lang="pt-BR" sz="10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Cassioli</a:t>
            </a:r>
            <a:r>
              <a:rPr lang="pt-BR" sz="1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0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S.r.l</a:t>
            </a:r>
            <a:endParaRPr lang="pt-BR" sz="1000" dirty="0"/>
          </a:p>
        </p:txBody>
      </p:sp>
      <p:pic>
        <p:nvPicPr>
          <p:cNvPr id="4" name="Cassioli - Gantry  Robot for tire manufacture">
            <a:hlinkClick r:id="" action="ppaction://media"/>
            <a:extLst>
              <a:ext uri="{FF2B5EF4-FFF2-40B4-BE49-F238E27FC236}">
                <a16:creationId xmlns:a16="http://schemas.microsoft.com/office/drawing/2014/main" id="{BCB6DFBF-1547-0C50-B23C-BDC954C608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240" end="15012.5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00166" y="1436261"/>
            <a:ext cx="4273884" cy="24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9"/>
          <p:cNvSpPr/>
          <p:nvPr/>
        </p:nvSpPr>
        <p:spPr>
          <a:xfrm>
            <a:off x="662850" y="110066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9"/>
          <p:cNvSpPr txBox="1">
            <a:spLocks noGrp="1"/>
          </p:cNvSpPr>
          <p:nvPr>
            <p:ph type="subTitle" idx="1"/>
          </p:nvPr>
        </p:nvSpPr>
        <p:spPr>
          <a:xfrm>
            <a:off x="573950" y="1916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Sistema de Montagem</a:t>
            </a:r>
            <a:endParaRPr dirty="0"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662850" y="76045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Ilustração de Aplicação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CA3224F-72F9-48CE-8D55-A94623E8E372}"/>
              </a:ext>
            </a:extLst>
          </p:cNvPr>
          <p:cNvSpPr txBox="1"/>
          <p:nvPr/>
        </p:nvSpPr>
        <p:spPr>
          <a:xfrm>
            <a:off x="3593950" y="3880050"/>
            <a:ext cx="2971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Fonte: Canal do Youtube Pedro Ivo</a:t>
            </a:r>
          </a:p>
        </p:txBody>
      </p:sp>
      <p:pic>
        <p:nvPicPr>
          <p:cNvPr id="4" name="Robo cartesiano Adept Python linear modules packaging brake rotors">
            <a:hlinkClick r:id="" action="ppaction://media"/>
            <a:extLst>
              <a:ext uri="{FF2B5EF4-FFF2-40B4-BE49-F238E27FC236}">
                <a16:creationId xmlns:a16="http://schemas.microsoft.com/office/drawing/2014/main" id="{640FB1CB-FC94-6DC5-9336-E5FFAE810E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52" end="105745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95700" y="13145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1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9"/>
          <p:cNvSpPr/>
          <p:nvPr/>
        </p:nvSpPr>
        <p:spPr>
          <a:xfrm>
            <a:off x="662850" y="110066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9"/>
          <p:cNvSpPr txBox="1">
            <a:spLocks noGrp="1"/>
          </p:cNvSpPr>
          <p:nvPr>
            <p:ph type="subTitle" idx="1"/>
          </p:nvPr>
        </p:nvSpPr>
        <p:spPr>
          <a:xfrm>
            <a:off x="573950" y="1916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Sistema de Aplicação de Adesivo</a:t>
            </a:r>
            <a:endParaRPr dirty="0"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662850" y="76045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Ilustração de Aplicação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CA3224F-72F9-48CE-8D55-A94623E8E372}"/>
              </a:ext>
            </a:extLst>
          </p:cNvPr>
          <p:cNvSpPr txBox="1"/>
          <p:nvPr/>
        </p:nvSpPr>
        <p:spPr>
          <a:xfrm>
            <a:off x="3974950" y="3865768"/>
            <a:ext cx="2971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Fonte: Canal do Youtube </a:t>
            </a:r>
            <a:r>
              <a:rPr lang="pt-BR" sz="1000" dirty="0" err="1"/>
              <a:t>OttimeTecnologia</a:t>
            </a:r>
            <a:endParaRPr lang="pt-BR" sz="1000" dirty="0"/>
          </a:p>
        </p:txBody>
      </p:sp>
      <p:pic>
        <p:nvPicPr>
          <p:cNvPr id="2" name="Sistema Cartesiano de aplicação de Adesivo">
            <a:hlinkClick r:id="" action="ppaction://media"/>
            <a:extLst>
              <a:ext uri="{FF2B5EF4-FFF2-40B4-BE49-F238E27FC236}">
                <a16:creationId xmlns:a16="http://schemas.microsoft.com/office/drawing/2014/main" id="{7A9257EF-E1F3-D19B-1956-812F5D9531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4950" y="1236868"/>
            <a:ext cx="4165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1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344</Words>
  <Application>Microsoft Office PowerPoint</Application>
  <PresentationFormat>Apresentação na tela (16:9)</PresentationFormat>
  <Paragraphs>68</Paragraphs>
  <Slides>13</Slides>
  <Notes>13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Poppins</vt:lpstr>
      <vt:lpstr>arial</vt:lpstr>
      <vt:lpstr>arial</vt:lpstr>
      <vt:lpstr>Poppins Black</vt:lpstr>
      <vt:lpstr>Palanquin Dark</vt:lpstr>
      <vt:lpstr>Robotic Workshop by Slidesgo</vt:lpstr>
      <vt:lpstr>Manipulador Cartesiano</vt:lpstr>
      <vt:lpstr>Sumário</vt:lpstr>
      <vt:lpstr>Introdução</vt:lpstr>
      <vt:lpstr>Histórico da Aplicação </vt:lpstr>
      <vt:lpstr>Viabilidade Econômica</vt:lpstr>
      <vt:lpstr>Análise dos Manipuladores em Algumas Aplicações </vt:lpstr>
      <vt:lpstr>Ilustração de Aplicação</vt:lpstr>
      <vt:lpstr>Ilustração de Aplicação</vt:lpstr>
      <vt:lpstr>Ilustração de Aplicação</vt:lpstr>
      <vt:lpstr>Análise de Desempenho do Manipulador Cartesiano </vt:lpstr>
      <vt:lpstr>Referências</vt:lpstr>
      <vt:lpstr>Dúvidas?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Manipulador Cartesiano</dc:title>
  <cp:lastModifiedBy>Thiago</cp:lastModifiedBy>
  <cp:revision>17</cp:revision>
  <dcterms:modified xsi:type="dcterms:W3CDTF">2022-08-04T13:24:02Z</dcterms:modified>
</cp:coreProperties>
</file>